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449" r:id="rId3"/>
    <p:sldId id="420" r:id="rId4"/>
    <p:sldId id="463" r:id="rId5"/>
    <p:sldId id="462" r:id="rId6"/>
    <p:sldId id="445" r:id="rId7"/>
    <p:sldId id="444" r:id="rId8"/>
    <p:sldId id="447" r:id="rId9"/>
    <p:sldId id="448" r:id="rId10"/>
    <p:sldId id="421" r:id="rId11"/>
    <p:sldId id="452" r:id="rId12"/>
    <p:sldId id="351" r:id="rId13"/>
    <p:sldId id="261" r:id="rId14"/>
    <p:sldId id="453" r:id="rId15"/>
    <p:sldId id="451" r:id="rId16"/>
    <p:sldId id="357" r:id="rId17"/>
    <p:sldId id="337" r:id="rId18"/>
    <p:sldId id="338" r:id="rId19"/>
    <p:sldId id="342" r:id="rId20"/>
    <p:sldId id="450" r:id="rId21"/>
    <p:sldId id="340" r:id="rId22"/>
    <p:sldId id="341" r:id="rId23"/>
    <p:sldId id="436" r:id="rId24"/>
    <p:sldId id="324" r:id="rId25"/>
    <p:sldId id="343" r:id="rId26"/>
    <p:sldId id="435" r:id="rId27"/>
    <p:sldId id="454" r:id="rId28"/>
    <p:sldId id="384" r:id="rId29"/>
    <p:sldId id="383" r:id="rId30"/>
    <p:sldId id="400" r:id="rId31"/>
    <p:sldId id="347" r:id="rId32"/>
    <p:sldId id="456" r:id="rId33"/>
    <p:sldId id="455" r:id="rId34"/>
    <p:sldId id="457" r:id="rId35"/>
    <p:sldId id="344" r:id="rId36"/>
    <p:sldId id="329" r:id="rId37"/>
    <p:sldId id="330" r:id="rId38"/>
    <p:sldId id="317" r:id="rId39"/>
    <p:sldId id="263" r:id="rId40"/>
    <p:sldId id="291" r:id="rId41"/>
    <p:sldId id="292" r:id="rId42"/>
    <p:sldId id="298" r:id="rId43"/>
    <p:sldId id="458" r:id="rId44"/>
    <p:sldId id="464" r:id="rId45"/>
    <p:sldId id="460" r:id="rId46"/>
    <p:sldId id="45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>
        <p:scale>
          <a:sx n="80" d="100"/>
          <a:sy n="80" d="100"/>
        </p:scale>
        <p:origin x="1360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07B47-9CE4-3842-A792-BE4E9ED451A9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18668-628A-E64E-B1BC-57CAD3F9C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GB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2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Image of the people involved in each project</a:t>
            </a:r>
          </a:p>
          <a:p>
            <a:r>
              <a:rPr lang="en-IN" dirty="0"/>
              <a:t>Numbers if we do not limit the search </a:t>
            </a:r>
          </a:p>
          <a:p>
            <a:endParaRPr lang="en-IN" dirty="0"/>
          </a:p>
          <a:p>
            <a:r>
              <a:rPr lang="en-IN" dirty="0"/>
              <a:t>Picture of local machines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4F00E-8953-4C10-9E32-400CAD6325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6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8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9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680999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4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hemicaltagger.ch.cam.ac.u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sin.ch.cam.ac.uk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hyperlink" Target="https://en.wikipedia.org/wiki/Wikidat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11" Type="http://schemas.openxmlformats.org/officeDocument/2006/relationships/image" Target="../media/image12.png"/><Relationship Id="rId5" Type="http://schemas.openxmlformats.org/officeDocument/2006/relationships/image" Target="../media/image8.tiff"/><Relationship Id="rId10" Type="http://schemas.openxmlformats.org/officeDocument/2006/relationships/hyperlink" Target="https://www.youtube.com/watch?v=XiTngk-POm8&amp;ab_channel=INYASYouTube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wikipathways.org/index.php/WikiPathway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CEVOpen" TargetMode="External"/><Relationship Id="rId2" Type="http://schemas.openxmlformats.org/officeDocument/2006/relationships/hyperlink" Target="https://github.com/petermr/openVir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share.com/petermurrayrus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-213894" y="474579"/>
            <a:ext cx="9587832" cy="151063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Content mining of the biomedical literature</a:t>
            </a:r>
            <a:endParaRPr lang="en-GB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41997" y="1989905"/>
            <a:ext cx="8899799" cy="22852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2400" b="1" dirty="0">
                <a:solidFill>
                  <a:schemeClr val="tx1"/>
                </a:solidFill>
              </a:rPr>
              <a:t>Peter Murray-Rust,  </a:t>
            </a: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Yusuf </a:t>
            </a:r>
            <a:r>
              <a:rPr lang="en-GB" sz="2400" i="1" dirty="0" err="1">
                <a:solidFill>
                  <a:schemeClr val="tx1"/>
                </a:solidFill>
              </a:rPr>
              <a:t>Hamied</a:t>
            </a:r>
            <a:r>
              <a:rPr lang="en-GB" sz="2400" i="1" dirty="0">
                <a:solidFill>
                  <a:schemeClr val="tx1"/>
                </a:solidFill>
              </a:rPr>
              <a:t> Dept of Chemistry, University of Cambridge</a:t>
            </a:r>
            <a:r>
              <a:rPr lang="en-GB" sz="2400" b="1" i="1" dirty="0">
                <a:solidFill>
                  <a:schemeClr val="tx1"/>
                </a:solidFill>
              </a:rPr>
              <a:t>,</a:t>
            </a:r>
          </a:p>
          <a:p>
            <a:pPr>
              <a:buNone/>
            </a:pPr>
            <a:endParaRPr lang="en-GB" sz="2400" b="1" i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with </a:t>
            </a:r>
            <a:r>
              <a:rPr lang="en-GB" sz="2400" b="1" i="1" dirty="0" err="1">
                <a:solidFill>
                  <a:schemeClr val="tx1"/>
                </a:solidFill>
              </a:rPr>
              <a:t>Shweata</a:t>
            </a:r>
            <a:r>
              <a:rPr lang="en-GB" sz="2400" b="1" i="1" dirty="0">
                <a:solidFill>
                  <a:schemeClr val="tx1"/>
                </a:solidFill>
              </a:rPr>
              <a:t> N Hegde, </a:t>
            </a:r>
            <a:r>
              <a:rPr lang="en-GB" sz="2400" b="1" i="1" dirty="0" err="1">
                <a:solidFill>
                  <a:schemeClr val="tx1"/>
                </a:solidFill>
              </a:rPr>
              <a:t>Ayush</a:t>
            </a:r>
            <a:r>
              <a:rPr lang="en-GB" sz="2400" b="1" i="1" dirty="0">
                <a:solidFill>
                  <a:schemeClr val="tx1"/>
                </a:solidFill>
              </a:rPr>
              <a:t> Garg, Prachi Singh, </a:t>
            </a:r>
            <a:r>
              <a:rPr lang="en-GB" sz="2400" b="1" i="1" dirty="0" err="1">
                <a:solidFill>
                  <a:schemeClr val="tx1"/>
                </a:solidFill>
              </a:rPr>
              <a:t>Anuv</a:t>
            </a:r>
            <a:r>
              <a:rPr lang="en-GB" sz="2400" b="1" i="1" dirty="0">
                <a:solidFill>
                  <a:schemeClr val="tx1"/>
                </a:solidFill>
              </a:rPr>
              <a:t> Chakraborty, </a:t>
            </a:r>
            <a:r>
              <a:rPr lang="en-GB" sz="2400" b="1" i="1" dirty="0" err="1">
                <a:solidFill>
                  <a:schemeClr val="tx1"/>
                </a:solidFill>
              </a:rPr>
              <a:t>Rageshwari</a:t>
            </a:r>
            <a:r>
              <a:rPr lang="en-GB" sz="2400" b="1" i="1" dirty="0">
                <a:solidFill>
                  <a:schemeClr val="tx1"/>
                </a:solidFill>
              </a:rPr>
              <a:t> Singh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b="1" i="1" dirty="0" err="1">
                <a:solidFill>
                  <a:schemeClr val="tx1"/>
                </a:solidFill>
              </a:rPr>
              <a:t>InCoB</a:t>
            </a:r>
            <a:r>
              <a:rPr lang="en-GB" sz="2400" b="1" i="1" dirty="0">
                <a:solidFill>
                  <a:schemeClr val="tx1"/>
                </a:solidFill>
              </a:rPr>
              <a:t>, 2021-11-07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89" y="5734192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0529" y="6334588"/>
            <a:ext cx="1845325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58" y="6181010"/>
            <a:ext cx="1934942" cy="676990"/>
          </a:xfrm>
          <a:prstGeom prst="rect">
            <a:avLst/>
          </a:prstGeom>
        </p:spPr>
      </p:pic>
      <p:pic>
        <p:nvPicPr>
          <p:cNvPr id="11" name="Picture 10" descr="Screen Shot 2016-05-11 at 08.19.58.png">
            <a:extLst>
              <a:ext uri="{FF2B5EF4-FFF2-40B4-BE49-F238E27FC236}">
                <a16:creationId xmlns:a16="http://schemas.microsoft.com/office/drawing/2014/main" id="{469D2731-9558-D64D-9196-13419C7A7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55" y="4963393"/>
            <a:ext cx="1901333" cy="1827430"/>
          </a:xfrm>
          <a:prstGeom prst="rect">
            <a:avLst/>
          </a:prstGeom>
        </p:spPr>
      </p:pic>
      <p:pic>
        <p:nvPicPr>
          <p:cNvPr id="13" name="Picture 12" descr="Screen Shot 2017-09-25 at 15.32.16.png">
            <a:extLst>
              <a:ext uri="{FF2B5EF4-FFF2-40B4-BE49-F238E27FC236}">
                <a16:creationId xmlns:a16="http://schemas.microsoft.com/office/drawing/2014/main" id="{DD6BE6F3-00C3-744E-843C-8E63F9A23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75" y="4963393"/>
            <a:ext cx="1584325" cy="12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5363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38100" cmpd="sng">
            <a:solidFill>
              <a:srgbClr val="0070C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71872"/>
            <a:ext cx="873125" cy="539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232B9-0ECD-B441-A9DB-D2BAC4115FA8}"/>
              </a:ext>
            </a:extLst>
          </p:cNvPr>
          <p:cNvSpPr/>
          <p:nvPr/>
        </p:nvSpPr>
        <p:spPr>
          <a:xfrm>
            <a:off x="5576189" y="5071872"/>
            <a:ext cx="1173861" cy="539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30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020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657" y="1881314"/>
            <a:ext cx="53919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Polly has 20 seconds to read this paper…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3721" y="3497964"/>
            <a:ext cx="2564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…and 10,000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04BD9-CB99-114F-9EC9-B7A638BD9D70}"/>
              </a:ext>
            </a:extLst>
          </p:cNvPr>
          <p:cNvSpPr txBox="1"/>
          <p:nvPr/>
        </p:nvSpPr>
        <p:spPr>
          <a:xfrm rot="20445861">
            <a:off x="3384014" y="2515845"/>
            <a:ext cx="39193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Systematic Reviews</a:t>
            </a:r>
          </a:p>
        </p:txBody>
      </p:sp>
    </p:spTree>
    <p:extLst>
      <p:ext uri="{BB962C8B-B14F-4D97-AF65-F5344CB8AC3E}">
        <p14:creationId xmlns:p14="http://schemas.microsoft.com/office/powerpoint/2010/main" val="373095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33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3019" y="5894952"/>
            <a:ext cx="672431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ContentMine</a:t>
            </a:r>
            <a:r>
              <a:rPr lang="en-US" sz="2400" b="1" dirty="0">
                <a:solidFill>
                  <a:srgbClr val="FF0000"/>
                </a:solidFill>
              </a:rPr>
              <a:t> software can do this in a few minutes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916" y="2212016"/>
            <a:ext cx="5710197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Polly: “there were 10,000 abstracts and due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to time pressures, we split this between 6 researchers. It took about 2-3 days of work (working only on this) to get through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~1,600 papers each. So, at a minimum this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 equates to 12 days of full-time work (and would normally be done over several weeks under normal time pressures).” </a:t>
            </a:r>
          </a:p>
        </p:txBody>
      </p:sp>
    </p:spTree>
    <p:extLst>
      <p:ext uri="{BB962C8B-B14F-4D97-AF65-F5344CB8AC3E}">
        <p14:creationId xmlns:p14="http://schemas.microsoft.com/office/powerpoint/2010/main" val="301175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</p:spTree>
    <p:extLst>
      <p:ext uri="{BB962C8B-B14F-4D97-AF65-F5344CB8AC3E}">
        <p14:creationId xmlns:p14="http://schemas.microsoft.com/office/powerpoint/2010/main" val="79828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1" y="0"/>
            <a:ext cx="8236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72" y="3261499"/>
            <a:ext cx="3012528" cy="2757229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84600" y="4061671"/>
            <a:ext cx="691537" cy="5784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76137" y="3261499"/>
            <a:ext cx="1755335" cy="8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137" y="4640114"/>
            <a:ext cx="1755335" cy="1378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04105"/>
            <a:ext cx="106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“Root”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3401" y="879893"/>
            <a:ext cx="436619" cy="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01720" y="813938"/>
            <a:ext cx="194381" cy="144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8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3109" y="18466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0021"/>
            <a:ext cx="9144000" cy="669601"/>
          </a:xfrm>
        </p:spPr>
        <p:txBody>
          <a:bodyPr>
            <a:noAutofit/>
          </a:bodyPr>
          <a:lstStyle/>
          <a:p>
            <a:r>
              <a:rPr lang="en-US" sz="3600" dirty="0" err="1"/>
              <a:t>Supertree</a:t>
            </a:r>
            <a:r>
              <a:rPr lang="en-US" sz="3600" dirty="0"/>
              <a:t> created from images in 4300 papers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4EEDE-B98E-C44E-BC86-55C9B5A448F8}"/>
              </a:ext>
            </a:extLst>
          </p:cNvPr>
          <p:cNvSpPr txBox="1"/>
          <p:nvPr/>
        </p:nvSpPr>
        <p:spPr>
          <a:xfrm>
            <a:off x="1754773" y="6673334"/>
            <a:ext cx="556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riojournal.com</a:t>
            </a:r>
            <a:r>
              <a:rPr lang="en-US" dirty="0"/>
              <a:t>/article/13589/zoom/fig/3608052/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2FBD3-61FF-EE4F-BB74-24682073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12" y="5053263"/>
            <a:ext cx="4976888" cy="13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955267"/>
          </a:xfrm>
        </p:spPr>
        <p:txBody>
          <a:bodyPr/>
          <a:lstStyle/>
          <a:p>
            <a:r>
              <a:rPr lang="en-US" dirty="0"/>
              <a:t>Mining in action</a:t>
            </a:r>
          </a:p>
        </p:txBody>
      </p:sp>
    </p:spTree>
    <p:extLst>
      <p:ext uri="{BB962C8B-B14F-4D97-AF65-F5344CB8AC3E}">
        <p14:creationId xmlns:p14="http://schemas.microsoft.com/office/powerpoint/2010/main" val="901010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http://chemicaltagger.ch.cam.ac.uk/</a:t>
            </a:r>
            <a:r>
              <a:rPr lang="en-GB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4" y="1238251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34" y="2782671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11" tIns="45706" rIns="91411" bIns="45706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57048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/>
              <a:t>Automatic semantic markup of chemistry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3"/>
            <a:ext cx="8229600" cy="724942"/>
          </a:xfrm>
          <a:prstGeom prst="rect">
            <a:avLst/>
          </a:prstGeom>
        </p:spPr>
        <p:txBody>
          <a:bodyPr vert="horz" lIns="91411" tIns="45706" rIns="91411" bIns="45706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/>
              <a:t>Could be used for analytical, crystallization, etc. </a:t>
            </a:r>
          </a:p>
        </p:txBody>
      </p:sp>
    </p:spTree>
    <p:extLst>
      <p:ext uri="{BB962C8B-B14F-4D97-AF65-F5344CB8AC3E}">
        <p14:creationId xmlns:p14="http://schemas.microsoft.com/office/powerpoint/2010/main" val="180581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6319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86A7-7A52-CA44-AC3E-A5F57B60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ABD-0C27-7847-92D1-BDA5D47F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677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Content mining: </a:t>
            </a:r>
            <a:r>
              <a:rPr lang="en-US" sz="2000" i="1" dirty="0" err="1"/>
              <a:t>PeterM</a:t>
            </a:r>
            <a:r>
              <a:rPr lang="en-US" sz="2000" i="1" dirty="0"/>
              <a:t>-R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Applications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Wikidata</a:t>
            </a:r>
          </a:p>
          <a:p>
            <a:pPr lvl="1"/>
            <a:r>
              <a:rPr lang="en-US" dirty="0"/>
              <a:t>examples</a:t>
            </a:r>
          </a:p>
          <a:p>
            <a:r>
              <a:rPr lang="en-US" dirty="0"/>
              <a:t>Mining with dictionaries </a:t>
            </a:r>
            <a:r>
              <a:rPr lang="en-US" sz="2000" i="1" dirty="0" err="1"/>
              <a:t>Shweata</a:t>
            </a:r>
            <a:r>
              <a:rPr lang="en-US" sz="2000" i="1" dirty="0"/>
              <a:t> Hegde </a:t>
            </a:r>
            <a:r>
              <a:rPr lang="en-US" sz="2000" dirty="0"/>
              <a:t>/ </a:t>
            </a:r>
            <a:r>
              <a:rPr lang="en-US" sz="2000" i="1" dirty="0"/>
              <a:t>Prachi Singh / </a:t>
            </a:r>
            <a:r>
              <a:rPr lang="en-US" sz="2000" i="1" dirty="0" err="1"/>
              <a:t>Rageshwari</a:t>
            </a:r>
            <a:r>
              <a:rPr lang="en-US" sz="2000" i="1" dirty="0"/>
              <a:t> Singh</a:t>
            </a:r>
            <a:r>
              <a:rPr lang="en-US" sz="2000" dirty="0"/>
              <a:t>. </a:t>
            </a:r>
            <a:r>
              <a:rPr lang="en-US" sz="2000" i="1" dirty="0"/>
              <a:t>(Video)</a:t>
            </a:r>
          </a:p>
          <a:p>
            <a:r>
              <a:rPr lang="en-US" dirty="0"/>
              <a:t>Downloading with </a:t>
            </a:r>
            <a:r>
              <a:rPr lang="en-US" dirty="0" err="1">
                <a:latin typeface="Courier" pitchFamily="2" charset="0"/>
                <a:cs typeface="Courier New" panose="02070309020205020404" pitchFamily="49" charset="0"/>
              </a:rPr>
              <a:t>pygetpapers</a:t>
            </a:r>
            <a:r>
              <a:rPr lang="en-US" dirty="0"/>
              <a:t> </a:t>
            </a:r>
            <a:r>
              <a:rPr lang="en-US" sz="2200" i="1" dirty="0" err="1"/>
              <a:t>Ayush</a:t>
            </a:r>
            <a:r>
              <a:rPr lang="en-US" sz="2200" i="1" dirty="0"/>
              <a:t> Garg</a:t>
            </a:r>
            <a:r>
              <a:rPr lang="en-US" dirty="0"/>
              <a:t> </a:t>
            </a:r>
            <a:r>
              <a:rPr lang="en-US" sz="2000" i="1" dirty="0"/>
              <a:t>(Video)</a:t>
            </a:r>
          </a:p>
          <a:p>
            <a:r>
              <a:rPr lang="en-US" dirty="0"/>
              <a:t>Image mining </a:t>
            </a:r>
            <a:r>
              <a:rPr lang="en-US" sz="2000" i="1" dirty="0" err="1"/>
              <a:t>PeterM</a:t>
            </a:r>
            <a:r>
              <a:rPr lang="en-US" sz="2000" i="1" dirty="0"/>
              <a:t>-R</a:t>
            </a:r>
            <a:r>
              <a:rPr lang="en-US" sz="2200" dirty="0"/>
              <a:t> </a:t>
            </a:r>
          </a:p>
          <a:p>
            <a:r>
              <a:rPr lang="en-US" sz="3100" dirty="0"/>
              <a:t>Image mining with </a:t>
            </a:r>
            <a:r>
              <a:rPr lang="en-US" sz="3100" dirty="0" err="1">
                <a:latin typeface="Courier" pitchFamily="2" charset="0"/>
              </a:rPr>
              <a:t>pyamiimage</a:t>
            </a:r>
            <a:r>
              <a:rPr lang="en-US" sz="3100" dirty="0"/>
              <a:t> </a:t>
            </a:r>
            <a:r>
              <a:rPr lang="en-US" sz="2000" i="1" dirty="0" err="1"/>
              <a:t>Anuv</a:t>
            </a:r>
            <a:r>
              <a:rPr lang="en-US" sz="2000" i="1" dirty="0"/>
              <a:t> Chakraborty (Video)</a:t>
            </a:r>
          </a:p>
          <a:p>
            <a:r>
              <a:rPr lang="en-US" sz="3100" dirty="0"/>
              <a:t>Conclusions and opportunities </a:t>
            </a:r>
            <a:r>
              <a:rPr lang="en-US" sz="2000" i="1" dirty="0"/>
              <a:t>Peter M-R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Tools include</a:t>
            </a:r>
            <a:r>
              <a:rPr lang="en-US" sz="2200" dirty="0">
                <a:latin typeface="Courier" pitchFamily="2" charset="0"/>
              </a:rPr>
              <a:t>: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py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/getpapers,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pyami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/image, ami3, Python3,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nltk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sci/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spaCy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skimage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sknw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matplotlib</a:t>
            </a:r>
          </a:p>
          <a:p>
            <a:pPr marL="0" indent="0">
              <a:buNone/>
            </a:pPr>
            <a:endParaRPr lang="en-US" sz="2200" dirty="0">
              <a:latin typeface="Courie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/>
              <a:t>Repositories: </a:t>
            </a:r>
            <a:r>
              <a:rPr lang="en-US" sz="2200" dirty="0" err="1"/>
              <a:t>EuropePMC</a:t>
            </a:r>
            <a:r>
              <a:rPr lang="en-US" sz="2200" dirty="0"/>
              <a:t>, </a:t>
            </a:r>
            <a:r>
              <a:rPr lang="en-US" sz="2200" dirty="0" err="1"/>
              <a:t>github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Services: Wikidata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All software, documents, data are Open 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65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2491-1877-374C-8B68-1583C0F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0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OPSIN: Semantic chemistry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8FF47-F74E-EC43-BE76-19BCC8AF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1" y="1794133"/>
            <a:ext cx="6794500" cy="4483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3D2966-FBBC-8A48-9095-DB6CD1260831}"/>
              </a:ext>
            </a:extLst>
          </p:cNvPr>
          <p:cNvSpPr txBox="1">
            <a:spLocks/>
          </p:cNvSpPr>
          <p:nvPr/>
        </p:nvSpPr>
        <p:spPr>
          <a:xfrm>
            <a:off x="3620530" y="772298"/>
            <a:ext cx="4819135" cy="883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linkClick r:id="rId3"/>
              </a:rPr>
              <a:t>https://opsin.ch.cam.ac.uk/</a:t>
            </a: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r>
              <a:rPr lang="en-US" dirty="0"/>
              <a:t>Daniel Lowe’s chemical name interpreter</a:t>
            </a:r>
          </a:p>
        </p:txBody>
      </p:sp>
    </p:spTree>
    <p:extLst>
      <p:ext uri="{BB962C8B-B14F-4D97-AF65-F5344CB8AC3E}">
        <p14:creationId xmlns:p14="http://schemas.microsoft.com/office/powerpoint/2010/main" val="413269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15 at 09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8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1038" y="196334"/>
            <a:ext cx="3607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u="sng" dirty="0"/>
              <a:t>Europe </a:t>
            </a:r>
            <a:r>
              <a:rPr lang="en-US" sz="2800" u="sng" dirty="0" err="1"/>
              <a:t>PubMedCentral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6987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5 at 12.1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68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363B5E-1294-7743-AEA5-E6F2BC8B5C79}"/>
              </a:ext>
            </a:extLst>
          </p:cNvPr>
          <p:cNvCxnSpPr/>
          <p:nvPr/>
        </p:nvCxnSpPr>
        <p:spPr>
          <a:xfrm flipV="1">
            <a:off x="4828032" y="2548128"/>
            <a:ext cx="829056" cy="280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AC825F-51C3-AA48-9CF9-22BEEA91F36D}"/>
              </a:ext>
            </a:extLst>
          </p:cNvPr>
          <p:cNvSpPr txBox="1"/>
          <p:nvPr/>
        </p:nvSpPr>
        <p:spPr>
          <a:xfrm>
            <a:off x="4409631" y="227023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116353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6900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81002"/>
            <a:ext cx="8742936" cy="6513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+mn-lt"/>
                <a:cs typeface="Arial" panose="020B0604020202020204" pitchFamily="34" charset="0"/>
              </a:rPr>
              <a:t>OpenVirus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 Dictionaries</a:t>
            </a:r>
            <a:endParaRPr lang="en-IN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367" y="992149"/>
            <a:ext cx="17634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altLang="en-US" sz="13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411041" y="5815415"/>
            <a:ext cx="45705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600" b="1" dirty="0">
                <a:solidFill>
                  <a:srgbClr val="1D1C1D"/>
                </a:solidFill>
                <a:latin typeface="Slack-Lato"/>
              </a:rPr>
              <a:t>Credits: </a:t>
            </a:r>
            <a:r>
              <a:rPr lang="en-US" sz="600" dirty="0">
                <a:solidFill>
                  <a:srgbClr val="1D1C1D"/>
                </a:solidFill>
                <a:latin typeface="Slack-Lato"/>
              </a:rPr>
              <a:t>MS PowerPoint 3D Models;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Wikipedia (</a:t>
            </a:r>
            <a:r>
              <a:rPr lang="en-IN" sz="600" dirty="0">
                <a:solidFill>
                  <a:prstClr val="black"/>
                </a:solidFill>
                <a:latin typeface="Calibri" panose="020F0502020204030204"/>
              </a:rPr>
              <a:t>https://en.wikipedia.org)</a:t>
            </a:r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" y="5776794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1" y="5773973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6C4724-9B8F-41FC-8606-30BEF6E4D48B}"/>
              </a:ext>
            </a:extLst>
          </p:cNvPr>
          <p:cNvCxnSpPr>
            <a:cxnSpLocks/>
          </p:cNvCxnSpPr>
          <p:nvPr/>
        </p:nvCxnSpPr>
        <p:spPr>
          <a:xfrm>
            <a:off x="8883539" y="857250"/>
            <a:ext cx="0" cy="51435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C64482-A971-4104-BE83-124496A78BD3}"/>
              </a:ext>
            </a:extLst>
          </p:cNvPr>
          <p:cNvCxnSpPr>
            <a:cxnSpLocks/>
          </p:cNvCxnSpPr>
          <p:nvPr/>
        </p:nvCxnSpPr>
        <p:spPr>
          <a:xfrm flipH="1">
            <a:off x="9078688" y="857250"/>
            <a:ext cx="0" cy="51435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8934086-02A6-41AB-88C9-55D50279609B}"/>
              </a:ext>
            </a:extLst>
          </p:cNvPr>
          <p:cNvCxnSpPr>
            <a:cxnSpLocks/>
          </p:cNvCxnSpPr>
          <p:nvPr/>
        </p:nvCxnSpPr>
        <p:spPr>
          <a:xfrm>
            <a:off x="8791418" y="857250"/>
            <a:ext cx="0" cy="51435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E6BC83-A6EC-4EA8-9BA2-DA8E914D43D2}"/>
              </a:ext>
            </a:extLst>
          </p:cNvPr>
          <p:cNvCxnSpPr>
            <a:cxnSpLocks/>
          </p:cNvCxnSpPr>
          <p:nvPr/>
        </p:nvCxnSpPr>
        <p:spPr>
          <a:xfrm>
            <a:off x="8983047" y="857250"/>
            <a:ext cx="0" cy="51435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A1CECBD-CAFD-460E-82D1-4429A45A1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3" y="1767036"/>
            <a:ext cx="7680894" cy="2535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DA0D2-2569-41D6-859E-3BA9CADD8E92}"/>
              </a:ext>
            </a:extLst>
          </p:cNvPr>
          <p:cNvSpPr txBox="1"/>
          <p:nvPr/>
        </p:nvSpPr>
        <p:spPr>
          <a:xfrm>
            <a:off x="384712" y="5554345"/>
            <a:ext cx="2691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Slide Credits: Ambreen </a:t>
            </a:r>
            <a:r>
              <a:rPr lang="en-IN" sz="1350" dirty="0" err="1">
                <a:solidFill>
                  <a:prstClr val="black"/>
                </a:solidFill>
                <a:latin typeface="Calibri" panose="020F0502020204030204"/>
              </a:rPr>
              <a:t>Hamadani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76233E-EA85-43C7-9EDC-8D2ACA1E7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30227" y="4418438"/>
            <a:ext cx="2053378" cy="14527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F310FF-D073-4BE9-849F-13FC508C708D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5EEED-F5D0-45F5-AC75-538BBB862B29}"/>
              </a:ext>
            </a:extLst>
          </p:cNvPr>
          <p:cNvCxnSpPr/>
          <p:nvPr/>
        </p:nvCxnSpPr>
        <p:spPr>
          <a:xfrm>
            <a:off x="0" y="1532340"/>
            <a:ext cx="8857284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DB1D5F-7C27-46AE-AFFB-5EFF398F8473}"/>
              </a:ext>
            </a:extLst>
          </p:cNvPr>
          <p:cNvSpPr txBox="1"/>
          <p:nvPr/>
        </p:nvSpPr>
        <p:spPr>
          <a:xfrm>
            <a:off x="1741715" y="4732565"/>
            <a:ext cx="3777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Multilingual!</a:t>
            </a:r>
          </a:p>
        </p:txBody>
      </p:sp>
    </p:spTree>
    <p:extLst>
      <p:ext uri="{BB962C8B-B14F-4D97-AF65-F5344CB8AC3E}">
        <p14:creationId xmlns:p14="http://schemas.microsoft.com/office/powerpoint/2010/main" val="73070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5 at 13.05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97000"/>
            <a:ext cx="6324600" cy="405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8200" y="317500"/>
            <a:ext cx="2033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Dictionaries!</a:t>
            </a:r>
          </a:p>
        </p:txBody>
      </p:sp>
    </p:spTree>
    <p:extLst>
      <p:ext uri="{BB962C8B-B14F-4D97-AF65-F5344CB8AC3E}">
        <p14:creationId xmlns:p14="http://schemas.microsoft.com/office/powerpoint/2010/main" val="283057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05" y="977381"/>
            <a:ext cx="7886700" cy="994172"/>
          </a:xfrm>
        </p:spPr>
        <p:txBody>
          <a:bodyPr/>
          <a:lstStyle/>
          <a:p>
            <a:r>
              <a:rPr lang="en-IN" dirty="0"/>
              <a:t>Plant Parts Dictionary (</a:t>
            </a:r>
            <a:r>
              <a:rPr lang="en-IN" dirty="0" err="1"/>
              <a:t>CEVOpen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6124265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1993900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6357447" y="2586071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214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2802" y="1729616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2839007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2109568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5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92E3-25B7-4343-9324-3EA153BAEC3B}"/>
              </a:ext>
            </a:extLst>
          </p:cNvPr>
          <p:cNvSpPr txBox="1"/>
          <p:nvPr/>
        </p:nvSpPr>
        <p:spPr>
          <a:xfrm>
            <a:off x="3084576" y="231648"/>
            <a:ext cx="388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Presentations from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14CEF-3801-504C-B6FB-BEC549CFBCB5}"/>
              </a:ext>
            </a:extLst>
          </p:cNvPr>
          <p:cNvSpPr txBox="1"/>
          <p:nvPr/>
        </p:nvSpPr>
        <p:spPr>
          <a:xfrm>
            <a:off x="2550327" y="1584960"/>
            <a:ext cx="49569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Shweata</a:t>
            </a:r>
            <a:r>
              <a:rPr lang="en-US" sz="2800" dirty="0"/>
              <a:t> Hegde (0:00 – 8:00)</a:t>
            </a:r>
            <a:br>
              <a:rPr lang="en-US" sz="2800" dirty="0"/>
            </a:br>
            <a:r>
              <a:rPr lang="en-US" sz="2800" dirty="0"/>
              <a:t>Prachi Singh (8:00 – 11:00)</a:t>
            </a:r>
            <a:br>
              <a:rPr lang="en-US" sz="2800" dirty="0"/>
            </a:b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Anam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Anjum 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Anjali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Shekhawat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800" dirty="0" err="1"/>
              <a:t>Rageshwari</a:t>
            </a:r>
            <a:r>
              <a:rPr lang="en-US" sz="2800" dirty="0"/>
              <a:t> Singh (15:00 - 19:00)</a:t>
            </a:r>
            <a:br>
              <a:rPr lang="en-US" sz="2800" dirty="0"/>
            </a:br>
            <a:r>
              <a:rPr lang="en-US" sz="2800" dirty="0" err="1"/>
              <a:t>Shweata</a:t>
            </a:r>
            <a:r>
              <a:rPr lang="en-US" sz="2800" dirty="0"/>
              <a:t> Hegde (19:00 – 21:00)</a:t>
            </a:r>
          </a:p>
          <a:p>
            <a:endParaRPr lang="en-US" sz="2800" dirty="0"/>
          </a:p>
          <a:p>
            <a:r>
              <a:rPr lang="en-US" sz="2800" dirty="0"/>
              <a:t>Also Thanks to </a:t>
            </a:r>
            <a:r>
              <a:rPr lang="en-US" sz="2800" dirty="0" err="1"/>
              <a:t>Sagar</a:t>
            </a:r>
            <a:r>
              <a:rPr lang="en-US" sz="2800" dirty="0"/>
              <a:t> Jadhav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C9BFB-6C25-E74C-BC3B-8654A0816D14}"/>
              </a:ext>
            </a:extLst>
          </p:cNvPr>
          <p:cNvSpPr txBox="1"/>
          <p:nvPr/>
        </p:nvSpPr>
        <p:spPr>
          <a:xfrm>
            <a:off x="1154629" y="5405833"/>
            <a:ext cx="705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of these datasets acts as dictionaries of common scientific objects</a:t>
            </a:r>
          </a:p>
        </p:txBody>
      </p:sp>
    </p:spTree>
    <p:extLst>
      <p:ext uri="{BB962C8B-B14F-4D97-AF65-F5344CB8AC3E}">
        <p14:creationId xmlns:p14="http://schemas.microsoft.com/office/powerpoint/2010/main" val="67003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0603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>
                <a:solidFill>
                  <a:srgbClr val="FF0000"/>
                </a:solidFill>
              </a:rPr>
              <a:t>Ontology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50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018660-5774-174A-9E6B-03EA4D4D3D27}"/>
              </a:ext>
            </a:extLst>
          </p:cNvPr>
          <p:cNvGrpSpPr/>
          <p:nvPr/>
        </p:nvGrpSpPr>
        <p:grpSpPr>
          <a:xfrm>
            <a:off x="64436" y="1736983"/>
            <a:ext cx="4251858" cy="1845955"/>
            <a:chOff x="324216" y="248587"/>
            <a:chExt cx="5669143" cy="24612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324216" y="248587"/>
              <a:ext cx="3170185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TIGR2ESS 2019 Delhi</a:t>
              </a:r>
              <a:br>
                <a:rPr lang="en-US" dirty="0"/>
              </a:br>
              <a:r>
                <a:rPr lang="en-US" dirty="0"/>
                <a:t>Food Security FEB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691B8-1D02-AE4A-BFA9-E532C166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4" y="3365270"/>
            <a:ext cx="558124" cy="5606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6F1DF-C327-5648-BA63-D7EB7258FC43}"/>
              </a:ext>
            </a:extLst>
          </p:cNvPr>
          <p:cNvCxnSpPr>
            <a:cxnSpLocks/>
          </p:cNvCxnSpPr>
          <p:nvPr/>
        </p:nvCxnSpPr>
        <p:spPr>
          <a:xfrm flipH="1">
            <a:off x="4318044" y="1535780"/>
            <a:ext cx="2348233" cy="1219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61B40-6CBA-C04C-9982-CA33E281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89" y="2897753"/>
            <a:ext cx="1847606" cy="1212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17D85-DBFD-2443-9C1B-4C0B8B1B3D29}"/>
              </a:ext>
            </a:extLst>
          </p:cNvPr>
          <p:cNvSpPr txBox="1"/>
          <p:nvPr/>
        </p:nvSpPr>
        <p:spPr>
          <a:xfrm>
            <a:off x="6188794" y="4078286"/>
            <a:ext cx="2483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Priya</a:t>
            </a:r>
            <a:r>
              <a:rPr lang="en-US" sz="1500" dirty="0"/>
              <a:t> and </a:t>
            </a:r>
            <a:r>
              <a:rPr lang="en-US" sz="1500" dirty="0" err="1"/>
              <a:t>Kareena</a:t>
            </a:r>
            <a:r>
              <a:rPr lang="en-US" sz="1500" dirty="0"/>
              <a:t> interns</a:t>
            </a:r>
          </a:p>
          <a:p>
            <a:r>
              <a:rPr lang="en-US" sz="1500" dirty="0"/>
              <a:t> JUNE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4C6A-F48F-CC44-A95F-4389EA4D7820}"/>
              </a:ext>
            </a:extLst>
          </p:cNvPr>
          <p:cNvSpPr txBox="1"/>
          <p:nvPr/>
        </p:nvSpPr>
        <p:spPr>
          <a:xfrm>
            <a:off x="6781800" y="6989233"/>
            <a:ext cx="995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2020-06-01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0D91A-606B-0449-8B90-14D3E1267777}"/>
              </a:ext>
            </a:extLst>
          </p:cNvPr>
          <p:cNvSpPr txBox="1"/>
          <p:nvPr/>
        </p:nvSpPr>
        <p:spPr>
          <a:xfrm>
            <a:off x="171912" y="3109746"/>
            <a:ext cx="4156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NIPGR: Developed Virtually over 6 weeks!</a:t>
            </a:r>
          </a:p>
        </p:txBody>
      </p: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6" y="548961"/>
            <a:ext cx="324237" cy="3116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5C2A8-87BA-884B-B949-75BFB934BABA}"/>
              </a:ext>
            </a:extLst>
          </p:cNvPr>
          <p:cNvCxnSpPr>
            <a:cxnSpLocks/>
          </p:cNvCxnSpPr>
          <p:nvPr/>
        </p:nvCxnSpPr>
        <p:spPr>
          <a:xfrm>
            <a:off x="4370089" y="2823606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2199872" y="409074"/>
            <a:ext cx="2222168" cy="568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4341188" y="4728106"/>
            <a:ext cx="15409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INYAS – KARYA-DBT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BC330-FFF7-9147-9A2C-54BF7843E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1" y="148392"/>
            <a:ext cx="1743665" cy="12687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099AD-9377-564F-9038-CFB933CE8443}"/>
              </a:ext>
            </a:extLst>
          </p:cNvPr>
          <p:cNvGrpSpPr/>
          <p:nvPr/>
        </p:nvGrpSpPr>
        <p:grpSpPr>
          <a:xfrm>
            <a:off x="4354367" y="197697"/>
            <a:ext cx="3800289" cy="2097611"/>
            <a:chOff x="5177556" y="489885"/>
            <a:chExt cx="3800289" cy="20976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C979F9-452F-F545-B5BC-2D54D3DC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229" y="489885"/>
              <a:ext cx="3533508" cy="20039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A689-B870-2C4B-B2AD-CA7F527E6779}"/>
                </a:ext>
              </a:extLst>
            </p:cNvPr>
            <p:cNvSpPr txBox="1"/>
            <p:nvPr/>
          </p:nvSpPr>
          <p:spPr>
            <a:xfrm>
              <a:off x="7773234" y="2213837"/>
              <a:ext cx="1204611" cy="37365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91435" tIns="45718" rIns="91435" bIns="45718" rtlCol="0">
              <a:spAutoFit/>
            </a:bodyPr>
            <a:lstStyle/>
            <a:p>
              <a:r>
                <a:rPr lang="en-US" dirty="0"/>
                <a:t>Delhi 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67130-3538-9E4F-9BC6-52D07F738365}"/>
                </a:ext>
              </a:extLst>
            </p:cNvPr>
            <p:cNvSpPr txBox="1"/>
            <p:nvPr/>
          </p:nvSpPr>
          <p:spPr>
            <a:xfrm>
              <a:off x="5177556" y="2029171"/>
              <a:ext cx="23903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Gita </a:t>
              </a:r>
              <a:r>
                <a:rPr lang="en-US" dirty="0" err="1"/>
                <a:t>Yadav</a:t>
              </a:r>
              <a:r>
                <a:rPr lang="en-US" dirty="0"/>
                <a:t> + colleagues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038E6A-C59D-9B42-ABA2-AFC594F4F961}"/>
              </a:ext>
            </a:extLst>
          </p:cNvPr>
          <p:cNvSpPr txBox="1"/>
          <p:nvPr/>
        </p:nvSpPr>
        <p:spPr>
          <a:xfrm>
            <a:off x="5889947" y="5651090"/>
            <a:ext cx="204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CEVOpen</a:t>
            </a:r>
            <a:r>
              <a:rPr lang="en-US" sz="2400" dirty="0"/>
              <a:t> 2021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44C5FB-5AD5-9B4B-9193-90826D85DECF}"/>
              </a:ext>
            </a:extLst>
          </p:cNvPr>
          <p:cNvCxnSpPr>
            <a:cxnSpLocks/>
          </p:cNvCxnSpPr>
          <p:nvPr/>
        </p:nvCxnSpPr>
        <p:spPr>
          <a:xfrm flipH="1">
            <a:off x="3691458" y="3740885"/>
            <a:ext cx="2664431" cy="128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4F9C37-851B-3D48-B193-AF3F000508DF}"/>
              </a:ext>
            </a:extLst>
          </p:cNvPr>
          <p:cNvGrpSpPr/>
          <p:nvPr/>
        </p:nvGrpSpPr>
        <p:grpSpPr>
          <a:xfrm>
            <a:off x="422393" y="4023341"/>
            <a:ext cx="3258530" cy="2570678"/>
            <a:chOff x="873499" y="-237385"/>
            <a:chExt cx="9478464" cy="68160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0CC019-EB20-CE4B-8605-42C9125EFC23}"/>
                </a:ext>
              </a:extLst>
            </p:cNvPr>
            <p:cNvSpPr/>
            <p:nvPr/>
          </p:nvSpPr>
          <p:spPr>
            <a:xfrm>
              <a:off x="873499" y="4783350"/>
              <a:ext cx="9478464" cy="1795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hlinkClick r:id="rId10"/>
                </a:rPr>
                <a:t>https://www.youtube.com/watch?v=XiTngk-POm8&amp;ab_channel=INYASYouTube</a:t>
              </a:r>
              <a:r>
                <a:rPr lang="en-US" sz="1000" dirty="0"/>
                <a:t> </a:t>
              </a:r>
            </a:p>
            <a:p>
              <a:r>
                <a:rPr lang="en-US" dirty="0"/>
                <a:t>Aug 2020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9D23FC-9D06-5E40-B623-E797E2F6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7963" y="-237385"/>
              <a:ext cx="9144000" cy="5207711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D90E5-4629-FB48-98D9-4A000F17077F}"/>
              </a:ext>
            </a:extLst>
          </p:cNvPr>
          <p:cNvCxnSpPr>
            <a:cxnSpLocks/>
          </p:cNvCxnSpPr>
          <p:nvPr/>
        </p:nvCxnSpPr>
        <p:spPr>
          <a:xfrm>
            <a:off x="3727793" y="5028278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3703B3-ECC4-D442-8701-0BCAAADD0500}"/>
              </a:ext>
            </a:extLst>
          </p:cNvPr>
          <p:cNvSpPr txBox="1"/>
          <p:nvPr/>
        </p:nvSpPr>
        <p:spPr>
          <a:xfrm>
            <a:off x="2327432" y="128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1711C-CEFC-5B49-9E90-4E8BC71981E3}"/>
              </a:ext>
            </a:extLst>
          </p:cNvPr>
          <p:cNvSpPr txBox="1"/>
          <p:nvPr/>
        </p:nvSpPr>
        <p:spPr>
          <a:xfrm>
            <a:off x="4656512" y="4015204"/>
            <a:ext cx="15007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OpenVirus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7952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49" y="1426034"/>
            <a:ext cx="5583327" cy="55833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12FC4-1774-804A-8D58-6F2AB0D3A341}"/>
              </a:ext>
            </a:extLst>
          </p:cNvPr>
          <p:cNvGrpSpPr/>
          <p:nvPr/>
        </p:nvGrpSpPr>
        <p:grpSpPr>
          <a:xfrm>
            <a:off x="6507284" y="932768"/>
            <a:ext cx="700644" cy="1600257"/>
            <a:chOff x="6507284" y="932768"/>
            <a:chExt cx="700644" cy="1600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C2F10-C6CC-BC44-88E6-BE453FCAD11C}"/>
                </a:ext>
              </a:extLst>
            </p:cNvPr>
            <p:cNvGrpSpPr/>
            <p:nvPr/>
          </p:nvGrpSpPr>
          <p:grpSpPr>
            <a:xfrm>
              <a:off x="6507284" y="1737379"/>
              <a:ext cx="700644" cy="795646"/>
              <a:chOff x="1145968" y="1465091"/>
              <a:chExt cx="700644" cy="795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5B5A75-1256-F147-BB49-253E22B8CC00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A60FAE1-3EBA-8043-B983-72335D506F9C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BC75998-E324-5644-A463-2716548F3215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B9BFCDA-7CE4-6844-A013-3A03EE045760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3C8DBE3-38F1-E749-B6D6-DAC31E8351F6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EA4C16-0521-4D4B-AE2F-DB01DE4F82E8}"/>
                </a:ext>
              </a:extLst>
            </p:cNvPr>
            <p:cNvGrpSpPr/>
            <p:nvPr/>
          </p:nvGrpSpPr>
          <p:grpSpPr>
            <a:xfrm>
              <a:off x="6507284" y="932768"/>
              <a:ext cx="700644" cy="795646"/>
              <a:chOff x="1145968" y="1465091"/>
              <a:chExt cx="700644" cy="7956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BFDEC-66C0-E141-A34D-8E6C103974E5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899AD-98A6-5F4D-9F57-6A5CCA8A3A93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5B5D5-6815-764E-AE75-DF7EA31CAA4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BB2BF8-AD1C-CC41-A636-4F9166DC9A03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107DBEF-D7CC-624A-967B-DC7C72D39977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AF7F23B-0B18-0349-8FC2-D778FF18BE72}"/>
              </a:ext>
            </a:extLst>
          </p:cNvPr>
          <p:cNvSpPr txBox="1">
            <a:spLocks/>
          </p:cNvSpPr>
          <p:nvPr/>
        </p:nvSpPr>
        <p:spPr>
          <a:xfrm>
            <a:off x="795841" y="135143"/>
            <a:ext cx="4246051" cy="89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</a:t>
            </a:r>
            <a:r>
              <a:rPr lang="en-US" dirty="0" err="1"/>
              <a:t>OpenData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5BEA0-E82E-7B48-A4CF-68FD225EAF8B}"/>
              </a:ext>
            </a:extLst>
          </p:cNvPr>
          <p:cNvGrpSpPr/>
          <p:nvPr/>
        </p:nvGrpSpPr>
        <p:grpSpPr>
          <a:xfrm>
            <a:off x="6565881" y="3843076"/>
            <a:ext cx="1753973" cy="795646"/>
            <a:chOff x="921031" y="1738597"/>
            <a:chExt cx="1753973" cy="7956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EC412-65F7-6645-8893-3C2FCFFE254C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A8AC6-BA05-EE49-9782-714B2EE1D48F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689385-7549-9643-80A6-C67508C7FB1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9EB5E74-1B3E-604A-AC59-82AEF071DFF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070709-1426-EB41-A0ED-EC33F459D764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49F55E-5F64-7540-A878-63E280FEAA6C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EFEDF2-FEAE-7F48-BFEE-C591E3C52AF0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C8606E-E89F-6B4C-8352-655ACA9AFBFC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524F31-89BA-5342-A428-B9D4F944297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33180A-64B3-5F49-944D-A5DDF607F1AB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3E5CFA-3EAB-9449-AC11-7182C58E4615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1B456E-5542-4D45-B19B-6A714BCD9D80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B823186-B5F3-334D-94EA-AC036F1CB2C9}"/>
              </a:ext>
            </a:extLst>
          </p:cNvPr>
          <p:cNvSpPr/>
          <p:nvPr/>
        </p:nvSpPr>
        <p:spPr>
          <a:xfrm>
            <a:off x="6290047" y="601833"/>
            <a:ext cx="1135117" cy="22531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74E8C-56AD-AD49-97E6-6AA7D4910BD0}"/>
              </a:ext>
            </a:extLst>
          </p:cNvPr>
          <p:cNvCxnSpPr>
            <a:cxnSpLocks/>
          </p:cNvCxnSpPr>
          <p:nvPr/>
        </p:nvCxnSpPr>
        <p:spPr>
          <a:xfrm flipV="1">
            <a:off x="1920700" y="1258874"/>
            <a:ext cx="4752059" cy="1261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8B01D-076E-D54A-A25E-0650B78CFF5A}"/>
              </a:ext>
            </a:extLst>
          </p:cNvPr>
          <p:cNvCxnSpPr>
            <a:cxnSpLocks/>
          </p:cNvCxnSpPr>
          <p:nvPr/>
        </p:nvCxnSpPr>
        <p:spPr>
          <a:xfrm flipV="1">
            <a:off x="2918866" y="1411274"/>
            <a:ext cx="3906293" cy="2135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25FD5-06D7-EB46-A2D9-5F88CA8354A8}"/>
              </a:ext>
            </a:extLst>
          </p:cNvPr>
          <p:cNvCxnSpPr/>
          <p:nvPr/>
        </p:nvCxnSpPr>
        <p:spPr>
          <a:xfrm flipV="1">
            <a:off x="4973782" y="15636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CDD70B-81F4-FE4F-98B4-52AD187715FF}"/>
              </a:ext>
            </a:extLst>
          </p:cNvPr>
          <p:cNvCxnSpPr/>
          <p:nvPr/>
        </p:nvCxnSpPr>
        <p:spPr>
          <a:xfrm flipV="1">
            <a:off x="4724729" y="1892689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A323B-2E4F-2647-AC72-E7B33EF7E8D2}"/>
              </a:ext>
            </a:extLst>
          </p:cNvPr>
          <p:cNvCxnSpPr>
            <a:cxnSpLocks/>
          </p:cNvCxnSpPr>
          <p:nvPr/>
        </p:nvCxnSpPr>
        <p:spPr>
          <a:xfrm flipV="1">
            <a:off x="2757563" y="2240643"/>
            <a:ext cx="3915196" cy="1028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7FDFA3-3AB3-CB48-BD59-DCD77C8EF9E2}"/>
              </a:ext>
            </a:extLst>
          </p:cNvPr>
          <p:cNvCxnSpPr>
            <a:cxnSpLocks/>
          </p:cNvCxnSpPr>
          <p:nvPr/>
        </p:nvCxnSpPr>
        <p:spPr>
          <a:xfrm flipH="1">
            <a:off x="6728506" y="23132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5AB59F-A79B-7A4F-8CD5-B58ED1F2A1F9}"/>
              </a:ext>
            </a:extLst>
          </p:cNvPr>
          <p:cNvCxnSpPr>
            <a:cxnSpLocks/>
          </p:cNvCxnSpPr>
          <p:nvPr/>
        </p:nvCxnSpPr>
        <p:spPr>
          <a:xfrm>
            <a:off x="7106988" y="2240642"/>
            <a:ext cx="647562" cy="192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A4C565-2564-194B-9E30-F93C58B63F36}"/>
              </a:ext>
            </a:extLst>
          </p:cNvPr>
          <p:cNvCxnSpPr>
            <a:cxnSpLocks/>
          </p:cNvCxnSpPr>
          <p:nvPr/>
        </p:nvCxnSpPr>
        <p:spPr>
          <a:xfrm flipH="1">
            <a:off x="6880906" y="24656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4158F-B1BF-454A-B47C-151C7F5D028D}"/>
              </a:ext>
            </a:extLst>
          </p:cNvPr>
          <p:cNvCxnSpPr>
            <a:cxnSpLocks/>
          </p:cNvCxnSpPr>
          <p:nvPr/>
        </p:nvCxnSpPr>
        <p:spPr>
          <a:xfrm>
            <a:off x="7068048" y="1563673"/>
            <a:ext cx="838902" cy="27495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6C6740-B57B-5140-929C-249157F23590}"/>
              </a:ext>
            </a:extLst>
          </p:cNvPr>
          <p:cNvCxnSpPr/>
          <p:nvPr/>
        </p:nvCxnSpPr>
        <p:spPr>
          <a:xfrm flipV="1">
            <a:off x="5126182" y="17160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AFC7B5-A6AC-F34D-8768-31C08CC0E63E}"/>
              </a:ext>
            </a:extLst>
          </p:cNvPr>
          <p:cNvCxnSpPr>
            <a:cxnSpLocks/>
          </p:cNvCxnSpPr>
          <p:nvPr/>
        </p:nvCxnSpPr>
        <p:spPr>
          <a:xfrm flipV="1">
            <a:off x="3410766" y="2152064"/>
            <a:ext cx="3452778" cy="2561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81B87-6FC3-7244-B5C2-EF2C4A706702}"/>
              </a:ext>
            </a:extLst>
          </p:cNvPr>
          <p:cNvCxnSpPr/>
          <p:nvPr/>
        </p:nvCxnSpPr>
        <p:spPr>
          <a:xfrm flipV="1">
            <a:off x="4613381" y="2449294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752ACA-439B-0641-A5E4-05E96C060EA6}"/>
              </a:ext>
            </a:extLst>
          </p:cNvPr>
          <p:cNvCxnSpPr>
            <a:cxnSpLocks/>
          </p:cNvCxnSpPr>
          <p:nvPr/>
        </p:nvCxnSpPr>
        <p:spPr>
          <a:xfrm flipV="1">
            <a:off x="2685765" y="1106473"/>
            <a:ext cx="4102118" cy="71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D7D983-BCAC-9B4F-8536-90D5B2428E3B}"/>
              </a:ext>
            </a:extLst>
          </p:cNvPr>
          <p:cNvSpPr txBox="1">
            <a:spLocks/>
          </p:cNvSpPr>
          <p:nvPr/>
        </p:nvSpPr>
        <p:spPr>
          <a:xfrm>
            <a:off x="6004564" y="3362447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DB44C0-1378-514D-8313-63FE26685087}"/>
              </a:ext>
            </a:extLst>
          </p:cNvPr>
          <p:cNvGrpSpPr/>
          <p:nvPr/>
        </p:nvGrpSpPr>
        <p:grpSpPr>
          <a:xfrm>
            <a:off x="6507284" y="5575972"/>
            <a:ext cx="1753973" cy="795646"/>
            <a:chOff x="921031" y="1738597"/>
            <a:chExt cx="1753973" cy="79564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0393F1-1143-E94E-99C9-B1760AC9B42D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E788990-138E-5D4B-8CBF-AA917A0515BB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00DDCC-7F4F-FC41-AE82-250C11105A66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32FC453-D9EA-784A-992D-981A9D697A29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6B79C-A93A-DB47-AAEF-BFB7D69BA708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4A13CFF-76D9-A141-806F-BF03EC986CFA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49840A-D5FA-DB41-8C13-F1E60F0FB053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B3319-42DD-A945-AD55-822BA27981A1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764FC-8F96-B14A-A089-B6FC41902E02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B7EAE3-6A5F-F648-AE97-DFFABA22F418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E1918A-EDC2-E443-B839-D779BCC1C8DC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A2584D-AEF0-3E4F-805B-CD6F42DABC03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3E467-9F56-614A-ABB2-C79AEFBEF700}"/>
              </a:ext>
            </a:extLst>
          </p:cNvPr>
          <p:cNvCxnSpPr>
            <a:cxnSpLocks/>
          </p:cNvCxnSpPr>
          <p:nvPr/>
        </p:nvCxnSpPr>
        <p:spPr>
          <a:xfrm flipV="1">
            <a:off x="2632252" y="1186522"/>
            <a:ext cx="3763684" cy="1736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98BE7-E0B9-BD40-88CB-335B175C78D7}"/>
              </a:ext>
            </a:extLst>
          </p:cNvPr>
          <p:cNvCxnSpPr>
            <a:cxnSpLocks/>
          </p:cNvCxnSpPr>
          <p:nvPr/>
        </p:nvCxnSpPr>
        <p:spPr>
          <a:xfrm>
            <a:off x="6836210" y="4427348"/>
            <a:ext cx="1249346" cy="14747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F4466E-68FF-8346-9658-91DC47441FE2}"/>
              </a:ext>
            </a:extLst>
          </p:cNvPr>
          <p:cNvCxnSpPr>
            <a:cxnSpLocks/>
          </p:cNvCxnSpPr>
          <p:nvPr/>
        </p:nvCxnSpPr>
        <p:spPr>
          <a:xfrm flipH="1">
            <a:off x="6860354" y="44869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DFDF3F-FBA9-424E-96A7-31FFA18D2253}"/>
              </a:ext>
            </a:extLst>
          </p:cNvPr>
          <p:cNvCxnSpPr>
            <a:cxnSpLocks/>
          </p:cNvCxnSpPr>
          <p:nvPr/>
        </p:nvCxnSpPr>
        <p:spPr>
          <a:xfrm flipH="1">
            <a:off x="7012755" y="4569183"/>
            <a:ext cx="1072801" cy="13705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773C8-9E45-DE42-A317-38A345832A11}"/>
              </a:ext>
            </a:extLst>
          </p:cNvPr>
          <p:cNvCxnSpPr>
            <a:cxnSpLocks/>
          </p:cNvCxnSpPr>
          <p:nvPr/>
        </p:nvCxnSpPr>
        <p:spPr>
          <a:xfrm flipH="1">
            <a:off x="7012754" y="46393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25315514-F92E-6E4C-879F-627976B6F3F1}"/>
              </a:ext>
            </a:extLst>
          </p:cNvPr>
          <p:cNvSpPr txBox="1">
            <a:spLocks/>
          </p:cNvSpPr>
          <p:nvPr/>
        </p:nvSpPr>
        <p:spPr>
          <a:xfrm>
            <a:off x="6128070" y="6455394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377F7-583F-7B4A-B761-90AB180A7915}"/>
              </a:ext>
            </a:extLst>
          </p:cNvPr>
          <p:cNvSpPr txBox="1"/>
          <p:nvPr/>
        </p:nvSpPr>
        <p:spPr>
          <a:xfrm>
            <a:off x="7313979" y="85585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million items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03981C-0026-9B41-86E7-42EE1646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29" y="20848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362787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302B-F67C-114F-AF99-A75C01E5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Ayush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1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118178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58873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19 at 07.1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510"/>
            <a:ext cx="9144000" cy="52044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32118" y="956678"/>
            <a:ext cx="0" cy="56772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72746"/>
            <a:ext cx="136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ARTICLES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12385" y="971619"/>
            <a:ext cx="71324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5877" y="217737"/>
            <a:ext cx="112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FACETS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6756" y="1191845"/>
            <a:ext cx="80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gene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4220" y="1210051"/>
            <a:ext cx="11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disease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5679" y="1210051"/>
            <a:ext cx="770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drug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8471" y="1096351"/>
            <a:ext cx="932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6600"/>
                </a:solidFill>
              </a:rPr>
              <a:t>Phyto</a:t>
            </a:r>
            <a:endParaRPr lang="en-US" sz="2400" b="1" dirty="0">
              <a:solidFill>
                <a:srgbClr val="FF6600"/>
              </a:solidFill>
            </a:endParaRPr>
          </a:p>
          <a:p>
            <a:r>
              <a:rPr lang="en-US" sz="2400" b="1" dirty="0" err="1">
                <a:solidFill>
                  <a:srgbClr val="FF6600"/>
                </a:solidFill>
              </a:rPr>
              <a:t>chem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209" y="1227796"/>
            <a:ext cx="110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7326" y="1231708"/>
            <a:ext cx="93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genus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8075" y="1231708"/>
            <a:ext cx="97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13537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19 at 07.3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0" y="2605367"/>
            <a:ext cx="1917700" cy="4127500"/>
          </a:xfrm>
          <a:prstGeom prst="rect">
            <a:avLst/>
          </a:prstGeom>
        </p:spPr>
      </p:pic>
      <p:pic>
        <p:nvPicPr>
          <p:cNvPr id="5" name="Picture 4" descr="Screen Shot 2016-05-19 at 07.3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3" y="3683000"/>
            <a:ext cx="2070100" cy="3175000"/>
          </a:xfrm>
          <a:prstGeom prst="rect">
            <a:avLst/>
          </a:prstGeom>
        </p:spPr>
      </p:pic>
      <p:pic>
        <p:nvPicPr>
          <p:cNvPr id="6" name="Picture 5" descr="Screen Shot 2016-05-19 at 07.3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32" y="770964"/>
            <a:ext cx="2679700" cy="1117600"/>
          </a:xfrm>
          <a:prstGeom prst="rect">
            <a:avLst/>
          </a:prstGeom>
        </p:spPr>
      </p:pic>
      <p:pic>
        <p:nvPicPr>
          <p:cNvPr id="7" name="Picture 6" descr="Screen Shot 2016-05-19 at 07.39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308534"/>
            <a:ext cx="4876800" cy="317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85" y="1288400"/>
            <a:ext cx="177554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Remote &amp;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Local papers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1174" y="1426899"/>
            <a:ext cx="11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Disease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ICD-10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6264" y="5124640"/>
            <a:ext cx="218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phytochemicals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9815" y="1660536"/>
            <a:ext cx="110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species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7596" y="3483534"/>
            <a:ext cx="172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Commonest 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071413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0317"/>
            <a:ext cx="8229600" cy="1143000"/>
          </a:xfrm>
        </p:spPr>
        <p:txBody>
          <a:bodyPr/>
          <a:lstStyle/>
          <a:p>
            <a:r>
              <a:rPr lang="en-US" dirty="0"/>
              <a:t>Co-occurrence in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C863D-7A9C-074C-A897-025EC474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872955"/>
            <a:ext cx="66548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0E3D9-D546-5843-B07F-1F8322C80E6B}"/>
              </a:ext>
            </a:extLst>
          </p:cNvPr>
          <p:cNvSpPr txBox="1"/>
          <p:nvPr/>
        </p:nvSpPr>
        <p:spPr>
          <a:xfrm>
            <a:off x="2072640" y="6425184"/>
            <a:ext cx="373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developing this within sentences</a:t>
            </a:r>
          </a:p>
        </p:txBody>
      </p:sp>
    </p:spTree>
    <p:extLst>
      <p:ext uri="{BB962C8B-B14F-4D97-AF65-F5344CB8AC3E}">
        <p14:creationId xmlns:p14="http://schemas.microsoft.com/office/powerpoint/2010/main" val="329757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4179.g0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2834783" cy="1870299"/>
          </a:xfrm>
          <a:prstGeom prst="rect">
            <a:avLst/>
          </a:prstGeom>
        </p:spPr>
      </p:pic>
      <p:pic>
        <p:nvPicPr>
          <p:cNvPr id="3" name="Picture 2" descr="journal.pone.0094179.g0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93096"/>
            <a:ext cx="4104167" cy="2398705"/>
          </a:xfrm>
          <a:prstGeom prst="rect">
            <a:avLst/>
          </a:prstGeom>
        </p:spPr>
      </p:pic>
      <p:pic>
        <p:nvPicPr>
          <p:cNvPr id="4" name="Picture 3" descr="journal.pone.0094179.g0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96752"/>
            <a:ext cx="4099467" cy="2358483"/>
          </a:xfrm>
          <a:prstGeom prst="rect">
            <a:avLst/>
          </a:prstGeom>
        </p:spPr>
      </p:pic>
      <p:pic>
        <p:nvPicPr>
          <p:cNvPr id="5" name="Picture 4" descr="journal.pone.0095375.g00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21088"/>
            <a:ext cx="4139773" cy="2370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188640"/>
            <a:ext cx="2746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plots</a:t>
            </a:r>
          </a:p>
        </p:txBody>
      </p:sp>
    </p:spTree>
    <p:extLst>
      <p:ext uri="{BB962C8B-B14F-4D97-AF65-F5344CB8AC3E}">
        <p14:creationId xmlns:p14="http://schemas.microsoft.com/office/powerpoint/2010/main" val="338746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84" y="157520"/>
            <a:ext cx="8643938" cy="955267"/>
          </a:xfrm>
        </p:spPr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35FAF-4C27-BF44-89AA-AFB0DD685480}"/>
              </a:ext>
            </a:extLst>
          </p:cNvPr>
          <p:cNvSpPr txBox="1"/>
          <p:nvPr/>
        </p:nvSpPr>
        <p:spPr>
          <a:xfrm>
            <a:off x="1889760" y="1402080"/>
            <a:ext cx="3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65BE0-101C-9747-935E-1C095C26208A}"/>
              </a:ext>
            </a:extLst>
          </p:cNvPr>
          <p:cNvSpPr txBox="1"/>
          <p:nvPr/>
        </p:nvSpPr>
        <p:spPr>
          <a:xfrm>
            <a:off x="1514584" y="1710709"/>
            <a:ext cx="71962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 Notebook Science *</a:t>
            </a:r>
          </a:p>
          <a:p>
            <a:pPr lvl="1"/>
            <a:r>
              <a:rPr lang="en-US" sz="2800" dirty="0"/>
              <a:t>- Everything uploaded to </a:t>
            </a:r>
            <a:r>
              <a:rPr lang="en-US" sz="2800" dirty="0" err="1"/>
              <a:t>Github</a:t>
            </a:r>
            <a:r>
              <a:rPr lang="en-US" sz="2800" dirty="0"/>
              <a:t> immediately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Agile teams (daily report, teams take tasks)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teach and support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Workshops and interns and volunteers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TIGR2ESS (Cambridge-India)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KARYA (DST Rajasthan)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INYAS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NIPGR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D6A40-6071-A549-94E4-FB6005EE7271}"/>
              </a:ext>
            </a:extLst>
          </p:cNvPr>
          <p:cNvSpPr txBox="1"/>
          <p:nvPr/>
        </p:nvSpPr>
        <p:spPr>
          <a:xfrm>
            <a:off x="621792" y="6303264"/>
            <a:ext cx="320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Thanks to Jean-Claude Bradley</a:t>
            </a:r>
          </a:p>
        </p:txBody>
      </p:sp>
    </p:spTree>
    <p:extLst>
      <p:ext uri="{BB962C8B-B14F-4D97-AF65-F5344CB8AC3E}">
        <p14:creationId xmlns:p14="http://schemas.microsoft.com/office/powerpoint/2010/main" val="298336350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1" y="0"/>
            <a:ext cx="8236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72" y="3261499"/>
            <a:ext cx="3012528" cy="2757229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84600" y="4061671"/>
            <a:ext cx="691537" cy="5784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76137" y="3261499"/>
            <a:ext cx="1755335" cy="8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137" y="4640114"/>
            <a:ext cx="1755335" cy="1378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04105"/>
            <a:ext cx="106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“Root”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3401" y="879893"/>
            <a:ext cx="436619" cy="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01720" y="813938"/>
            <a:ext cx="194381" cy="144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4880950" cy="3614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4" y="808253"/>
            <a:ext cx="2484066" cy="2007072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24" y="4064941"/>
            <a:ext cx="6105857" cy="1269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553" y="1238765"/>
            <a:ext cx="4539883" cy="8392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151969" y="981995"/>
            <a:ext cx="1466362" cy="51354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823371" y="1495535"/>
            <a:ext cx="628226" cy="26883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1597" y="2400268"/>
            <a:ext cx="169240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OCR (</a:t>
            </a:r>
            <a:r>
              <a:rPr lang="en-US" b="1" dirty="0" err="1">
                <a:solidFill>
                  <a:srgbClr val="008000"/>
                </a:solidFill>
              </a:rPr>
              <a:t>Tesseract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39834" y="1631227"/>
            <a:ext cx="1924001" cy="28017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5892" y="3429486"/>
            <a:ext cx="238332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Norma (</a:t>
            </a:r>
            <a:r>
              <a:rPr lang="en-US" b="1" dirty="0" err="1">
                <a:solidFill>
                  <a:srgbClr val="008000"/>
                </a:solidFill>
              </a:rPr>
              <a:t>imageanalysis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21" name="Straight Arrow Connector 20"/>
          <p:cNvCxnSpPr>
            <a:endCxn id="3" idx="1"/>
          </p:cNvCxnSpPr>
          <p:nvPr/>
        </p:nvCxnSpPr>
        <p:spPr>
          <a:xfrm flipV="1">
            <a:off x="759606" y="1811789"/>
            <a:ext cx="3380228" cy="95781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789115" y="4706898"/>
            <a:ext cx="1643585" cy="8340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9418" y="5380672"/>
            <a:ext cx="899458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(((((Pyramidobacter_piscolens:195,Jonquetella_anthropi:135):86,Synergistes_jonesii:301):131,Thermotoga_maritime:357):12,(Mycobacterium_tuberculosis:223,Bifidobacterium_longum:333):158):10,((</a:t>
            </a:r>
            <a:r>
              <a:rPr lang="en-US" sz="1600" b="1" dirty="0">
                <a:solidFill>
                  <a:srgbClr val="FF0000"/>
                </a:solidFill>
              </a:rPr>
              <a:t>Optiutus</a:t>
            </a:r>
            <a:r>
              <a:rPr lang="en-US" sz="1600" dirty="0">
                <a:solidFill>
                  <a:srgbClr val="FF0000"/>
                </a:solidFill>
              </a:rPr>
              <a:t>_terrae</a:t>
            </a:r>
            <a:r>
              <a:rPr lang="en-US" sz="1600" dirty="0"/>
              <a:t>:441,(((</a:t>
            </a:r>
            <a:r>
              <a:rPr lang="en-US" sz="1600" dirty="0" err="1"/>
              <a:t>Borrelia_burgdorferi</a:t>
            </a:r>
            <a:r>
              <a:rPr lang="en-US" sz="1600" dirty="0"/>
              <a:t>:…202):91):22):32,(</a:t>
            </a:r>
            <a:r>
              <a:rPr lang="en-US" sz="1600" b="1" dirty="0">
                <a:solidFill>
                  <a:srgbClr val="FF0000"/>
                </a:solidFill>
              </a:rPr>
              <a:t>Proprinogenum</a:t>
            </a:r>
            <a:r>
              <a:rPr lang="en-US" sz="1600" dirty="0">
                <a:solidFill>
                  <a:srgbClr val="FF0000"/>
                </a:solidFill>
              </a:rPr>
              <a:t>_modestus</a:t>
            </a:r>
            <a:r>
              <a:rPr lang="en-US" sz="1600" dirty="0"/>
              <a:t>:124,Fusobacterium_nucleatum:167):217):11):9);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035" y="2857837"/>
            <a:ext cx="2774891" cy="7425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/>
          <p:cNvSpPr txBox="1"/>
          <p:nvPr/>
        </p:nvSpPr>
        <p:spPr>
          <a:xfrm>
            <a:off x="1850516" y="6482502"/>
            <a:ext cx="56773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Semantic re-usable/computable output (</a:t>
            </a:r>
            <a:r>
              <a:rPr lang="en-US" b="1" dirty="0" err="1"/>
              <a:t>ca</a:t>
            </a:r>
            <a:r>
              <a:rPr lang="en-US" b="1" dirty="0"/>
              <a:t> 4 </a:t>
            </a:r>
            <a:r>
              <a:rPr lang="en-US" b="1" dirty="0" err="1"/>
              <a:t>secs</a:t>
            </a:r>
            <a:r>
              <a:rPr lang="en-US" b="1" dirty="0"/>
              <a:t>/image) </a:t>
            </a:r>
          </a:p>
        </p:txBody>
      </p:sp>
    </p:spTree>
    <p:extLst>
      <p:ext uri="{BB962C8B-B14F-4D97-AF65-F5344CB8AC3E}">
        <p14:creationId xmlns:p14="http://schemas.microsoft.com/office/powerpoint/2010/main" val="3646773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0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Supertree</a:t>
            </a:r>
            <a:r>
              <a:rPr lang="en-US" dirty="0"/>
              <a:t> created from 4300 papers</a:t>
            </a:r>
          </a:p>
        </p:txBody>
      </p:sp>
    </p:spTree>
    <p:extLst>
      <p:ext uri="{BB962C8B-B14F-4D97-AF65-F5344CB8AC3E}">
        <p14:creationId xmlns:p14="http://schemas.microsoft.com/office/powerpoint/2010/main" val="174125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5598-2637-804A-AF49-10E3C633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Anuv</a:t>
            </a:r>
            <a:r>
              <a:rPr lang="en-US" dirty="0"/>
              <a:t> Chakraborty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4B3D6-CF04-F14A-8CF2-2C87BB032919}"/>
              </a:ext>
            </a:extLst>
          </p:cNvPr>
          <p:cNvSpPr txBox="1"/>
          <p:nvPr/>
        </p:nvSpPr>
        <p:spPr>
          <a:xfrm>
            <a:off x="2394641" y="1407529"/>
            <a:ext cx="435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Extraction of Biological pathways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D248B-15CE-E548-A829-3404D84B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59" y="2257208"/>
            <a:ext cx="9144000" cy="4196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7EC0C-C02B-C948-A98B-457A815827F3}"/>
              </a:ext>
            </a:extLst>
          </p:cNvPr>
          <p:cNvSpPr txBox="1"/>
          <p:nvPr/>
        </p:nvSpPr>
        <p:spPr>
          <a:xfrm>
            <a:off x="1443790" y="4124759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Typical </a:t>
            </a:r>
            <a:r>
              <a:rPr lang="en-US" sz="2400" b="1" dirty="0" err="1">
                <a:solidFill>
                  <a:srgbClr val="FF0000"/>
                </a:solidFill>
              </a:rPr>
              <a:t>Wikipathway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4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E73C-2F17-B04C-8011-C5102CEF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0722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offer results to </a:t>
            </a:r>
            <a:r>
              <a:rPr lang="en-US" dirty="0" err="1"/>
              <a:t>Wikipathways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33B3-1134-1841-8300-A45FAB2F2506}"/>
              </a:ext>
            </a:extLst>
          </p:cNvPr>
          <p:cNvSpPr txBox="1"/>
          <p:nvPr/>
        </p:nvSpPr>
        <p:spPr>
          <a:xfrm>
            <a:off x="1328928" y="975360"/>
            <a:ext cx="548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https://www.wikipathways.org/index.php/WikiPathways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6A567-DB33-524E-A873-ECA24A1E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970"/>
            <a:ext cx="9144000" cy="45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40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FD56-0430-F344-8934-4D138081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Thanks:</a:t>
            </a:r>
          </a:p>
          <a:p>
            <a:r>
              <a:rPr lang="en-US" dirty="0"/>
              <a:t>NIPGR, Delhi for 11 interns</a:t>
            </a:r>
          </a:p>
          <a:p>
            <a:r>
              <a:rPr lang="en-US" dirty="0"/>
              <a:t>INYAS 5 interns</a:t>
            </a:r>
          </a:p>
          <a:p>
            <a:r>
              <a:rPr lang="en-US" dirty="0"/>
              <a:t>KARYA 4 interns</a:t>
            </a:r>
          </a:p>
          <a:p>
            <a:r>
              <a:rPr lang="en-US" dirty="0"/>
              <a:t>Wikimedia grant to ContentMine</a:t>
            </a:r>
          </a:p>
          <a:p>
            <a:endParaRPr lang="en-US" dirty="0"/>
          </a:p>
          <a:p>
            <a:r>
              <a:rPr lang="en-US" sz="3300" dirty="0">
                <a:hlinkClick r:id="rId2"/>
              </a:rPr>
              <a:t>https://github.com/petermr/openVirus</a:t>
            </a:r>
            <a:r>
              <a:rPr lang="en-US" sz="3300" dirty="0"/>
              <a:t> viral epidemics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https://github.com/petermr/CEVOpen</a:t>
            </a:r>
            <a:r>
              <a:rPr lang="en-US" sz="3300" dirty="0"/>
              <a:t> plant science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/>
              <a:t>ami3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</a:t>
            </a:r>
            <a:r>
              <a:rPr lang="en-US" sz="3300" dirty="0"/>
              <a:t> Python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pyamiimage</a:t>
            </a:r>
            <a:r>
              <a:rPr lang="en-US" sz="3300" dirty="0"/>
              <a:t> Python Image mining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4"/>
              </a:rPr>
              <a:t>https://slideshare.com/petermurrayrust</a:t>
            </a:r>
            <a:r>
              <a:rPr lang="en-US" sz="3300" dirty="0"/>
              <a:t>. Many talks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82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2E47-42DC-094B-B6E2-6E647307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334"/>
            <a:ext cx="8229600" cy="59099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5826-EDC6-5246-8891-2CF99CA7A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48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Extensible:</a:t>
            </a:r>
          </a:p>
          <a:p>
            <a:pPr lvl="1"/>
            <a:r>
              <a:rPr lang="en-US" dirty="0"/>
              <a:t>Dictionaries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Software 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Diagram type</a:t>
            </a:r>
          </a:p>
          <a:p>
            <a:r>
              <a:rPr lang="en-US" dirty="0"/>
              <a:t>Volunteers and partners welcome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1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1E3B-8047-ED4B-BE21-EFA7535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D27D-D5FF-7E47-9846-31070A1FA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8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BE2D9-505C-094F-9ACC-2B2334D9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08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4B0EB-B205-8348-8A95-7DF85E2B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1" y="1087005"/>
            <a:ext cx="6515100" cy="34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4D038-54CD-4C4E-8E58-2B46CAAC3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8" y="0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9A762-2320-2A46-8D58-03C581E8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" y="1037936"/>
            <a:ext cx="8875793" cy="4056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07343-D650-C445-8CBF-997EA6A4B884}"/>
              </a:ext>
            </a:extLst>
          </p:cNvPr>
          <p:cNvSpPr txBox="1"/>
          <p:nvPr/>
        </p:nvSpPr>
        <p:spPr>
          <a:xfrm>
            <a:off x="3182587" y="415637"/>
            <a:ext cx="430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Wikidata is regularly updated, by volunteers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80C7F-BD4D-4947-BE17-EDDCC6C4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" y="0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80F5C6-5E56-464A-A76A-5475F70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570346"/>
            <a:ext cx="6273800" cy="474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4E1E3-D104-0E49-93DE-A3FFE838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5" y="3621232"/>
            <a:ext cx="70866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DE1C0-54EA-C54E-BAAA-112B8B00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96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0E979-3467-0C42-82FD-220B69A94C9F}"/>
              </a:ext>
            </a:extLst>
          </p:cNvPr>
          <p:cNvSpPr txBox="1"/>
          <p:nvPr/>
        </p:nvSpPr>
        <p:spPr>
          <a:xfrm>
            <a:off x="2065061" y="2836452"/>
            <a:ext cx="5851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is </a:t>
            </a:r>
            <a:r>
              <a:rPr lang="en-US" sz="3200" dirty="0" err="1"/>
              <a:t>ContentMining</a:t>
            </a:r>
            <a:r>
              <a:rPr lang="en-US" sz="3200" dirty="0"/>
              <a:t> important?</a:t>
            </a:r>
          </a:p>
        </p:txBody>
      </p:sp>
    </p:spTree>
    <p:extLst>
      <p:ext uri="{BB962C8B-B14F-4D97-AF65-F5344CB8AC3E}">
        <p14:creationId xmlns:p14="http://schemas.microsoft.com/office/powerpoint/2010/main" val="1769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1181</Words>
  <Application>Microsoft Macintosh PowerPoint</Application>
  <PresentationFormat>On-screen Show (4:3)</PresentationFormat>
  <Paragraphs>236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Calibri</vt:lpstr>
      <vt:lpstr>Consolas</vt:lpstr>
      <vt:lpstr>Courier</vt:lpstr>
      <vt:lpstr>Courier New</vt:lpstr>
      <vt:lpstr>Mangal</vt:lpstr>
      <vt:lpstr>Slack-Lato</vt:lpstr>
      <vt:lpstr>Office Theme</vt:lpstr>
      <vt:lpstr>Content mining of the biomedical literature</vt:lpstr>
      <vt:lpstr>Schedule</vt:lpstr>
      <vt:lpstr>PowerPoint Presentation</vt:lpstr>
      <vt:lpstr>How we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“Content”?</vt:lpstr>
      <vt:lpstr>PowerPoint Presentation</vt:lpstr>
      <vt:lpstr>Supertree created from images in 4300 papers</vt:lpstr>
      <vt:lpstr>Mining in action</vt:lpstr>
      <vt:lpstr>http://chemicaltagger.ch.cam.ac.uk/ </vt:lpstr>
      <vt:lpstr>Automatic semantic markup of chemistry </vt:lpstr>
      <vt:lpstr>Tools and resources</vt:lpstr>
      <vt:lpstr>OPSIN: Semantic chemistry</vt:lpstr>
      <vt:lpstr>PowerPoint Presentation</vt:lpstr>
      <vt:lpstr>PowerPoint Presentation</vt:lpstr>
      <vt:lpstr>PowerPoint Presentation</vt:lpstr>
      <vt:lpstr>OpenVirus Dictionaries</vt:lpstr>
      <vt:lpstr>PowerPoint Presentation</vt:lpstr>
      <vt:lpstr>Plant Parts Dictionary (CEVOpen)</vt:lpstr>
      <vt:lpstr>PowerPoint Presentation</vt:lpstr>
      <vt:lpstr>PowerPoint Presentation</vt:lpstr>
      <vt:lpstr>PowerPoint Presentation</vt:lpstr>
      <vt:lpstr>Linked OpenData cloud</vt:lpstr>
      <vt:lpstr>PowerPoint Presentation</vt:lpstr>
      <vt:lpstr>PowerPoint Presentation</vt:lpstr>
      <vt:lpstr>Ayush</vt:lpstr>
      <vt:lpstr>PowerPoint Presentation</vt:lpstr>
      <vt:lpstr>PowerPoint Presentation</vt:lpstr>
      <vt:lpstr>PowerPoint Presentation</vt:lpstr>
      <vt:lpstr>PowerPoint Presentation</vt:lpstr>
      <vt:lpstr>Co-occurrence in documents</vt:lpstr>
      <vt:lpstr>PowerPoint Presentation</vt:lpstr>
      <vt:lpstr>PowerPoint Presentation</vt:lpstr>
      <vt:lpstr>PowerPoint Presentation</vt:lpstr>
      <vt:lpstr>Supertree created from 4300 papers</vt:lpstr>
      <vt:lpstr>Anuv Chakraborty</vt:lpstr>
      <vt:lpstr>We can offer results to Wikipathways</vt:lpstr>
      <vt:lpstr>PowerPoint Presentation</vt:lpstr>
      <vt:lpstr>Future directions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51</cp:revision>
  <dcterms:created xsi:type="dcterms:W3CDTF">2016-06-07T07:35:04Z</dcterms:created>
  <dcterms:modified xsi:type="dcterms:W3CDTF">2021-11-07T08:50:54Z</dcterms:modified>
</cp:coreProperties>
</file>